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72" r:id="rId2"/>
  </p:sldMasterIdLst>
  <p:sldIdLst>
    <p:sldId id="256" r:id="rId3"/>
    <p:sldId id="283" r:id="rId4"/>
    <p:sldId id="284" r:id="rId5"/>
    <p:sldId id="257" r:id="rId6"/>
    <p:sldId id="258" r:id="rId7"/>
    <p:sldId id="285" r:id="rId8"/>
    <p:sldId id="297" r:id="rId9"/>
    <p:sldId id="259" r:id="rId10"/>
    <p:sldId id="300" r:id="rId11"/>
    <p:sldId id="260" r:id="rId12"/>
    <p:sldId id="264" r:id="rId13"/>
    <p:sldId id="286" r:id="rId14"/>
    <p:sldId id="287" r:id="rId15"/>
    <p:sldId id="288" r:id="rId16"/>
    <p:sldId id="289" r:id="rId17"/>
    <p:sldId id="290" r:id="rId18"/>
    <p:sldId id="291" r:id="rId19"/>
    <p:sldId id="292" r:id="rId20"/>
    <p:sldId id="293" r:id="rId21"/>
    <p:sldId id="294" r:id="rId22"/>
    <p:sldId id="301" r:id="rId23"/>
    <p:sldId id="299" r:id="rId24"/>
    <p:sldId id="296" r:id="rId25"/>
    <p:sldId id="302" r:id="rId26"/>
  </p:sldIdLst>
  <p:sldSz cx="6858000" cy="9144000" type="letter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25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75"/>
    <p:restoredTop sz="96291"/>
  </p:normalViewPr>
  <p:slideViewPr>
    <p:cSldViewPr snapToGrid="0" snapToObjects="1">
      <p:cViewPr>
        <p:scale>
          <a:sx n="120" d="100"/>
          <a:sy n="120" d="100"/>
        </p:scale>
        <p:origin x="1240" y="-14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496484"/>
            <a:ext cx="5829300" cy="31834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4802717"/>
            <a:ext cx="5143500" cy="2207683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8577-89A8-7445-975C-14EDA653DD78}" type="datetimeFigureOut">
              <a:rPr lang="en-US" smtClean="0"/>
              <a:t>8/11/15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0950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8577-89A8-7445-975C-14EDA653DD78}" type="datetimeFigureOut">
              <a:rPr lang="en-US" smtClean="0"/>
              <a:t>8/11/15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1407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486834"/>
            <a:ext cx="1478756" cy="774911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486834"/>
            <a:ext cx="4350544" cy="774911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8577-89A8-7445-975C-14EDA653DD78}" type="datetimeFigureOut">
              <a:rPr lang="en-US" smtClean="0"/>
              <a:t>8/11/15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4805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57250" y="1497013"/>
            <a:ext cx="5143500" cy="3182937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4802188"/>
            <a:ext cx="5143500" cy="22082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FD8B3-A3B7-384F-A4B7-97A47E476ED1}" type="datetimeFigureOut">
              <a:rPr lang="en-US" smtClean="0"/>
              <a:t>8/11/15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2537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488" y="487363"/>
            <a:ext cx="5915025" cy="1766887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1488" y="2433638"/>
            <a:ext cx="5915025" cy="58023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FD8B3-A3B7-384F-A4B7-97A47E476ED1}" type="datetimeFigureOut">
              <a:rPr lang="en-US" smtClean="0"/>
              <a:t>8/11/15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0119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313" y="2279650"/>
            <a:ext cx="5915025" cy="380365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313" y="6119813"/>
            <a:ext cx="5915025" cy="2000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FD8B3-A3B7-384F-A4B7-97A47E476ED1}" type="datetimeFigureOut">
              <a:rPr lang="en-US" smtClean="0"/>
              <a:t>8/11/15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0283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488" y="487363"/>
            <a:ext cx="5915025" cy="1766887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433638"/>
            <a:ext cx="2881312" cy="58023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505200" y="2433638"/>
            <a:ext cx="2881313" cy="58023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FD8B3-A3B7-384F-A4B7-97A47E476ED1}" type="datetimeFigureOut">
              <a:rPr lang="en-US" smtClean="0"/>
              <a:t>8/11/15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54339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075" y="487363"/>
            <a:ext cx="5915025" cy="1766887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3075" y="2241550"/>
            <a:ext cx="2900363" cy="109855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3075" y="3340100"/>
            <a:ext cx="2900363" cy="491331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241550"/>
            <a:ext cx="2916237" cy="109855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340100"/>
            <a:ext cx="2916237" cy="491331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FD8B3-A3B7-384F-A4B7-97A47E476ED1}" type="datetimeFigureOut">
              <a:rPr lang="en-US" smtClean="0"/>
              <a:t>8/11/15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0554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488" y="487363"/>
            <a:ext cx="5915025" cy="1766887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FD8B3-A3B7-384F-A4B7-97A47E476ED1}" type="datetimeFigureOut">
              <a:rPr lang="en-US" smtClean="0"/>
              <a:t>8/11/15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23198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FD8B3-A3B7-384F-A4B7-97A47E476ED1}" type="datetimeFigureOut">
              <a:rPr lang="en-US" smtClean="0"/>
              <a:t>8/11/15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50114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075" y="609600"/>
            <a:ext cx="2211388" cy="21336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6238" y="1316038"/>
            <a:ext cx="3471862" cy="64992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3075" y="2743200"/>
            <a:ext cx="2211388" cy="508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FD8B3-A3B7-384F-A4B7-97A47E476ED1}" type="datetimeFigureOut">
              <a:rPr lang="en-US" smtClean="0"/>
              <a:t>8/11/15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3414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8577-89A8-7445-975C-14EDA653DD78}" type="datetimeFigureOut">
              <a:rPr lang="en-US" smtClean="0"/>
              <a:t>8/11/15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54967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075" y="609600"/>
            <a:ext cx="2211388" cy="21336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916238" y="1316038"/>
            <a:ext cx="3471862" cy="64992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3075" y="2743200"/>
            <a:ext cx="2211388" cy="508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FD8B3-A3B7-384F-A4B7-97A47E476ED1}" type="datetimeFigureOut">
              <a:rPr lang="en-US" smtClean="0"/>
              <a:t>8/11/15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54058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488" y="487363"/>
            <a:ext cx="5915025" cy="1766887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2433638"/>
            <a:ext cx="5915025" cy="580231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FD8B3-A3B7-384F-A4B7-97A47E476ED1}" type="datetimeFigureOut">
              <a:rPr lang="en-US" smtClean="0"/>
              <a:t>8/11/15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05288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8550" y="487363"/>
            <a:ext cx="1477963" cy="7748587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487363"/>
            <a:ext cx="4284662" cy="7748587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FD8B3-A3B7-384F-A4B7-97A47E476ED1}" type="datetimeFigureOut">
              <a:rPr lang="en-US" smtClean="0"/>
              <a:t>8/11/15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6495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279653"/>
            <a:ext cx="5915025" cy="3803649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119286"/>
            <a:ext cx="5915025" cy="2000249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8577-89A8-7445-975C-14EDA653DD78}" type="datetimeFigureOut">
              <a:rPr lang="en-US" smtClean="0"/>
              <a:t>8/11/15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9933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434167"/>
            <a:ext cx="2914650" cy="580178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434167"/>
            <a:ext cx="2914650" cy="580178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8577-89A8-7445-975C-14EDA653DD78}" type="datetimeFigureOut">
              <a:rPr lang="en-US" smtClean="0"/>
              <a:t>8/11/15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9477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486836"/>
            <a:ext cx="5915025" cy="176741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241551"/>
            <a:ext cx="2901255" cy="109854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340100"/>
            <a:ext cx="2901255" cy="491278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241551"/>
            <a:ext cx="2915543" cy="109854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340100"/>
            <a:ext cx="2915543" cy="491278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8577-89A8-7445-975C-14EDA653DD78}" type="datetimeFigureOut">
              <a:rPr lang="en-US" smtClean="0"/>
              <a:t>8/11/15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2100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8577-89A8-7445-975C-14EDA653DD78}" type="datetimeFigureOut">
              <a:rPr lang="en-US" smtClean="0"/>
              <a:t>8/11/15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6362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8577-89A8-7445-975C-14EDA653DD78}" type="datetimeFigureOut">
              <a:rPr lang="en-US" smtClean="0"/>
              <a:t>8/11/15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6985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4" cy="21336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316569"/>
            <a:ext cx="3471863" cy="6498167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4" cy="508211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8577-89A8-7445-975C-14EDA653DD78}" type="datetimeFigureOut">
              <a:rPr lang="en-US" smtClean="0"/>
              <a:t>8/11/15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3480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4" cy="21336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316569"/>
            <a:ext cx="3471863" cy="6498167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4" cy="508211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8577-89A8-7445-975C-14EDA653DD78}" type="datetimeFigureOut">
              <a:rPr lang="en-US" smtClean="0"/>
              <a:t>8/11/15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2975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486836"/>
            <a:ext cx="591502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434167"/>
            <a:ext cx="591502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BA8577-89A8-7445-975C-14EDA653DD78}" type="datetimeFigureOut">
              <a:rPr lang="en-US" smtClean="0"/>
              <a:t>8/11/15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8475136"/>
            <a:ext cx="231457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999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8475663"/>
            <a:ext cx="1543050" cy="4857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5FD8B3-A3B7-384F-A4B7-97A47E476ED1}" type="datetimeFigureOut">
              <a:rPr lang="en-US" smtClean="0"/>
              <a:t>8/11/15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8475663"/>
            <a:ext cx="2314575" cy="4857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8475663"/>
            <a:ext cx="1543050" cy="4857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9843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4" Type="http://schemas.openxmlformats.org/officeDocument/2006/relationships/image" Target="../media/image3.png"/><Relationship Id="rId5" Type="http://schemas.openxmlformats.org/officeDocument/2006/relationships/image" Target="../media/image4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png"/><Relationship Id="rId3" Type="http://schemas.openxmlformats.org/officeDocument/2006/relationships/image" Target="../media/image35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4.png"/><Relationship Id="rId3" Type="http://schemas.openxmlformats.org/officeDocument/2006/relationships/image" Target="../media/image45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7.emf"/><Relationship Id="rId3" Type="http://schemas.openxmlformats.org/officeDocument/2006/relationships/image" Target="../media/image48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emf"/><Relationship Id="rId3" Type="http://schemas.openxmlformats.org/officeDocument/2006/relationships/image" Target="../media/image16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emf"/><Relationship Id="rId3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7049" y="5069541"/>
            <a:ext cx="4074459" cy="407445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-34111"/>
            <a:ext cx="867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Fig. </a:t>
            </a:r>
            <a:r>
              <a:rPr lang="en-US" dirty="0" smtClean="0"/>
              <a:t>2-1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49183" y="729275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A</a:t>
            </a:r>
            <a:endParaRPr lang="en-US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473823" y="2538657"/>
            <a:ext cx="282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B</a:t>
            </a:r>
            <a:endParaRPr lang="en-US" sz="1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" y="2916506"/>
            <a:ext cx="2608729" cy="260872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6575" y="2916506"/>
            <a:ext cx="2608729" cy="260872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4923"/>
            <a:ext cx="6858000" cy="529936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73823" y="5706537"/>
            <a:ext cx="2808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3170974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504" y="4499264"/>
            <a:ext cx="5251853" cy="405825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0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Fig. </a:t>
            </a:r>
            <a:r>
              <a:rPr lang="en-US" dirty="0" smtClean="0"/>
              <a:t>2-10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87279" y="1391296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A</a:t>
            </a:r>
            <a:endParaRPr lang="en-US" sz="1400" dirty="0"/>
          </a:p>
        </p:txBody>
      </p:sp>
      <p:sp>
        <p:nvSpPr>
          <p:cNvPr id="10" name="TextBox 9"/>
          <p:cNvSpPr txBox="1"/>
          <p:nvPr/>
        </p:nvSpPr>
        <p:spPr>
          <a:xfrm>
            <a:off x="887279" y="5219054"/>
            <a:ext cx="282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1169729" y="1330837"/>
            <a:ext cx="4374581" cy="3827758"/>
            <a:chOff x="1464682" y="1391296"/>
            <a:chExt cx="4374581" cy="3827758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64682" y="1391296"/>
              <a:ext cx="4374581" cy="3827758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>
            <a:xfrm>
              <a:off x="1464682" y="1391296"/>
              <a:ext cx="1108037" cy="22353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00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720329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Fig. </a:t>
            </a:r>
            <a:r>
              <a:rPr lang="en-US" dirty="0" smtClean="0"/>
              <a:t>2-11</a:t>
            </a:r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875" y="1174173"/>
            <a:ext cx="4561609" cy="352488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19932" y="1201993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19932" y="4866465"/>
            <a:ext cx="282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B</a:t>
            </a:r>
            <a:endParaRPr lang="en-US" sz="14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073" y="5081077"/>
            <a:ext cx="5282232" cy="3055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073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423" y="268941"/>
            <a:ext cx="6858000" cy="887505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0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Fig. </a:t>
            </a:r>
            <a:r>
              <a:rPr lang="en-US" dirty="0" smtClean="0"/>
              <a:t>2-12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5546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081" y="779274"/>
            <a:ext cx="4060275" cy="321796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0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Fig. </a:t>
            </a:r>
            <a:r>
              <a:rPr lang="en-US" dirty="0" smtClean="0"/>
              <a:t>2-13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081" y="4857892"/>
            <a:ext cx="4023360" cy="232733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77663" y="779274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A</a:t>
            </a:r>
            <a:endParaRPr lang="en-US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284075" y="4857892"/>
            <a:ext cx="282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</a:t>
            </a:r>
            <a:endParaRPr lang="en-US" sz="1400" dirty="0"/>
          </a:p>
        </p:txBody>
      </p:sp>
      <p:sp>
        <p:nvSpPr>
          <p:cNvPr id="8" name="TextBox 7"/>
          <p:cNvSpPr txBox="1"/>
          <p:nvPr/>
        </p:nvSpPr>
        <p:spPr>
          <a:xfrm>
            <a:off x="2261508" y="4365449"/>
            <a:ext cx="339266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Groucho transcript abundance</a:t>
            </a:r>
          </a:p>
          <a:p>
            <a:pPr algn="ctr"/>
            <a:r>
              <a:rPr lang="en-US" sz="1200" i="1" dirty="0" err="1" smtClean="0"/>
              <a:t>modENCODE</a:t>
            </a:r>
            <a:r>
              <a:rPr lang="en-US" sz="1200" i="1" dirty="0" smtClean="0"/>
              <a:t> Developmental Transcriptome Project</a:t>
            </a:r>
            <a:endParaRPr lang="en-US" sz="1200" i="1" dirty="0"/>
          </a:p>
        </p:txBody>
      </p:sp>
    </p:spTree>
    <p:extLst>
      <p:ext uri="{BB962C8B-B14F-4D97-AF65-F5344CB8AC3E}">
        <p14:creationId xmlns:p14="http://schemas.microsoft.com/office/powerpoint/2010/main" val="19750947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285" y="1743559"/>
            <a:ext cx="5284922" cy="528492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0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Fig. </a:t>
            </a:r>
            <a:r>
              <a:rPr lang="en-US" dirty="0" smtClean="0"/>
              <a:t>2-14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193177" y="4049485"/>
            <a:ext cx="435429" cy="4223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9245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Fig. </a:t>
            </a:r>
            <a:r>
              <a:rPr lang="en-US" dirty="0" smtClean="0"/>
              <a:t>2-15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25"/>
          <a:stretch/>
        </p:blipFill>
        <p:spPr>
          <a:xfrm>
            <a:off x="868680" y="1537997"/>
            <a:ext cx="5894614" cy="6213021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2784019" y="7625441"/>
            <a:ext cx="186145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625121" y="7130533"/>
            <a:ext cx="217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Developmental Stage</a:t>
            </a:r>
            <a:endParaRPr lang="en-US"/>
          </a:p>
        </p:txBody>
      </p:sp>
      <p:cxnSp>
        <p:nvCxnSpPr>
          <p:cNvPr id="11" name="Straight Arrow Connector 10"/>
          <p:cNvCxnSpPr/>
          <p:nvPr/>
        </p:nvCxnSpPr>
        <p:spPr>
          <a:xfrm rot="16200000">
            <a:off x="-156168" y="4475305"/>
            <a:ext cx="186145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 rot="16200000">
            <a:off x="-135215" y="4290640"/>
            <a:ext cx="12691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Gro</a:t>
            </a:r>
            <a:r>
              <a:rPr lang="en-US" dirty="0" smtClean="0"/>
              <a:t> Dosage</a:t>
            </a:r>
            <a:endParaRPr lang="en-US" dirty="0"/>
          </a:p>
        </p:txBody>
      </p:sp>
      <p:sp>
        <p:nvSpPr>
          <p:cNvPr id="14" name="Oval 13"/>
          <p:cNvSpPr/>
          <p:nvPr/>
        </p:nvSpPr>
        <p:spPr>
          <a:xfrm rot="983927">
            <a:off x="1567495" y="2986894"/>
            <a:ext cx="807765" cy="1886443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8295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02-24 at 8.55.5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7200" y="1383844"/>
            <a:ext cx="3284531" cy="122819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0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Fig. </a:t>
            </a:r>
            <a:r>
              <a:rPr lang="en-US" dirty="0" smtClean="0"/>
              <a:t>2-16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" y="3360058"/>
            <a:ext cx="6858000" cy="887505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54721" y="1224643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A</a:t>
            </a:r>
            <a:endParaRPr lang="en-US" sz="1400" dirty="0"/>
          </a:p>
        </p:txBody>
      </p:sp>
      <p:sp>
        <p:nvSpPr>
          <p:cNvPr id="6" name="TextBox 5"/>
          <p:cNvSpPr txBox="1"/>
          <p:nvPr/>
        </p:nvSpPr>
        <p:spPr>
          <a:xfrm>
            <a:off x="854721" y="3360058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B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9310440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677692" y="1069383"/>
            <a:ext cx="3502617" cy="7005235"/>
            <a:chOff x="1677692" y="759415"/>
            <a:chExt cx="3502617" cy="7005235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7692" y="759415"/>
              <a:ext cx="3502617" cy="3502617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7692" y="4262033"/>
              <a:ext cx="3502617" cy="3502617"/>
            </a:xfrm>
            <a:prstGeom prst="rect">
              <a:avLst/>
            </a:prstGeom>
          </p:spPr>
        </p:pic>
      </p:grpSp>
      <p:sp>
        <p:nvSpPr>
          <p:cNvPr id="5" name="TextBox 4"/>
          <p:cNvSpPr txBox="1"/>
          <p:nvPr/>
        </p:nvSpPr>
        <p:spPr>
          <a:xfrm>
            <a:off x="0" y="64621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Fig. </a:t>
            </a:r>
            <a:r>
              <a:rPr lang="en-US" dirty="0" smtClean="0"/>
              <a:t>2-17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16688" y="1148316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A</a:t>
            </a:r>
            <a:endParaRPr lang="en-US" sz="1400" dirty="0"/>
          </a:p>
        </p:txBody>
      </p:sp>
      <p:sp>
        <p:nvSpPr>
          <p:cNvPr id="8" name="TextBox 7"/>
          <p:cNvSpPr txBox="1"/>
          <p:nvPr/>
        </p:nvSpPr>
        <p:spPr>
          <a:xfrm>
            <a:off x="637234" y="4606874"/>
            <a:ext cx="282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1704489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3761" y="2756761"/>
            <a:ext cx="3630478" cy="363047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0"/>
            <a:ext cx="2126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Fig. </a:t>
            </a:r>
            <a:r>
              <a:rPr lang="en-US" dirty="0" smtClean="0"/>
              <a:t>2-17 </a:t>
            </a:r>
            <a:r>
              <a:rPr lang="en-US" dirty="0" smtClean="0"/>
              <a:t>(continued)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41497" y="2756761"/>
            <a:ext cx="2808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7847414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052" y="1531897"/>
            <a:ext cx="2044695" cy="613408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4747" y="1531897"/>
            <a:ext cx="2044695" cy="613408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9442" y="1531898"/>
            <a:ext cx="2044695" cy="613408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0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Fig. </a:t>
            </a:r>
            <a:r>
              <a:rPr lang="en-US" dirty="0" smtClean="0"/>
              <a:t>2-18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0378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0"/>
            <a:ext cx="867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Fig. </a:t>
            </a:r>
            <a:r>
              <a:rPr lang="en-US" dirty="0" smtClean="0"/>
              <a:t>2-2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04" t="9880" r="13573" b="20314"/>
          <a:stretch/>
        </p:blipFill>
        <p:spPr>
          <a:xfrm>
            <a:off x="2009062" y="184666"/>
            <a:ext cx="2923082" cy="283314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58" t="10988" r="13943" b="20683"/>
          <a:stretch/>
        </p:blipFill>
        <p:spPr>
          <a:xfrm>
            <a:off x="1949102" y="3017807"/>
            <a:ext cx="2983042" cy="277318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65" t="10250" r="13574" b="20683"/>
          <a:stretch/>
        </p:blipFill>
        <p:spPr>
          <a:xfrm>
            <a:off x="2010586" y="6022975"/>
            <a:ext cx="2953062" cy="280316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249295" y="1014097"/>
            <a:ext cx="7745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Embryo</a:t>
            </a:r>
          </a:p>
          <a:p>
            <a:r>
              <a:rPr lang="en-US" sz="1200" dirty="0" smtClean="0"/>
              <a:t>1.5 – 4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12" name="TextBox 11"/>
          <p:cNvSpPr txBox="1"/>
          <p:nvPr/>
        </p:nvSpPr>
        <p:spPr>
          <a:xfrm>
            <a:off x="1249295" y="3694025"/>
            <a:ext cx="7745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Embryo</a:t>
            </a:r>
          </a:p>
          <a:p>
            <a:r>
              <a:rPr lang="en-US" sz="1200" dirty="0" smtClean="0"/>
              <a:t>4 – 6.5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13" name="TextBox 12"/>
          <p:cNvSpPr txBox="1"/>
          <p:nvPr/>
        </p:nvSpPr>
        <p:spPr>
          <a:xfrm>
            <a:off x="1249295" y="6778116"/>
            <a:ext cx="7745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Embryo</a:t>
            </a:r>
          </a:p>
          <a:p>
            <a:r>
              <a:rPr lang="en-US" sz="1200" dirty="0" smtClean="0"/>
              <a:t>6.5 – 9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16" name="TextBox 15"/>
          <p:cNvSpPr txBox="1"/>
          <p:nvPr/>
        </p:nvSpPr>
        <p:spPr>
          <a:xfrm>
            <a:off x="4998170" y="829431"/>
            <a:ext cx="7360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Embryo</a:t>
            </a:r>
          </a:p>
          <a:p>
            <a:r>
              <a:rPr lang="en-US" sz="1200" dirty="0" smtClean="0"/>
              <a:t>0 – 12 </a:t>
            </a:r>
            <a:r>
              <a:rPr lang="en-US" sz="1200" dirty="0" err="1" smtClean="0"/>
              <a:t>hr</a:t>
            </a:r>
            <a:endParaRPr lang="en-US" sz="1200" dirty="0" smtClean="0"/>
          </a:p>
          <a:p>
            <a:r>
              <a:rPr lang="en-US" sz="1200" dirty="0" smtClean="0"/>
              <a:t>Rep 2</a:t>
            </a:r>
            <a:endParaRPr lang="en-US" sz="1200" dirty="0"/>
          </a:p>
        </p:txBody>
      </p:sp>
      <p:sp>
        <p:nvSpPr>
          <p:cNvPr id="17" name="TextBox 16"/>
          <p:cNvSpPr txBox="1"/>
          <p:nvPr/>
        </p:nvSpPr>
        <p:spPr>
          <a:xfrm>
            <a:off x="4998169" y="3452276"/>
            <a:ext cx="7360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Embryo</a:t>
            </a:r>
          </a:p>
          <a:p>
            <a:r>
              <a:rPr lang="en-US" sz="1200" dirty="0" smtClean="0"/>
              <a:t>0 – 12 </a:t>
            </a:r>
            <a:r>
              <a:rPr lang="en-US" sz="1200" dirty="0" err="1" smtClean="0"/>
              <a:t>hr</a:t>
            </a:r>
            <a:endParaRPr lang="en-US" sz="1200" dirty="0" smtClean="0"/>
          </a:p>
          <a:p>
            <a:r>
              <a:rPr lang="en-US" sz="1200" dirty="0" smtClean="0"/>
              <a:t>Rep 2</a:t>
            </a:r>
            <a:endParaRPr lang="en-US" sz="1200" dirty="0"/>
          </a:p>
        </p:txBody>
      </p:sp>
      <p:sp>
        <p:nvSpPr>
          <p:cNvPr id="18" name="TextBox 17"/>
          <p:cNvSpPr txBox="1"/>
          <p:nvPr/>
        </p:nvSpPr>
        <p:spPr>
          <a:xfrm>
            <a:off x="4932144" y="6593450"/>
            <a:ext cx="7360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Embryo</a:t>
            </a:r>
          </a:p>
          <a:p>
            <a:r>
              <a:rPr lang="en-US" sz="1200" dirty="0" smtClean="0"/>
              <a:t>0 – 12 </a:t>
            </a:r>
            <a:r>
              <a:rPr lang="en-US" sz="1200" dirty="0" err="1" smtClean="0"/>
              <a:t>hr</a:t>
            </a:r>
            <a:endParaRPr lang="en-US" sz="1200" dirty="0" smtClean="0"/>
          </a:p>
          <a:p>
            <a:r>
              <a:rPr lang="en-US" sz="1200" dirty="0" smtClean="0"/>
              <a:t>Rep 2</a:t>
            </a:r>
            <a:endParaRPr lang="en-US" sz="1200" dirty="0"/>
          </a:p>
        </p:txBody>
      </p:sp>
      <p:sp>
        <p:nvSpPr>
          <p:cNvPr id="19" name="TextBox 18"/>
          <p:cNvSpPr txBox="1"/>
          <p:nvPr/>
        </p:nvSpPr>
        <p:spPr>
          <a:xfrm>
            <a:off x="4387351" y="2086238"/>
            <a:ext cx="7360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Embryo</a:t>
            </a:r>
          </a:p>
          <a:p>
            <a:r>
              <a:rPr lang="en-US" sz="1200" dirty="0" smtClean="0"/>
              <a:t>0 – 12 </a:t>
            </a:r>
            <a:r>
              <a:rPr lang="en-US" sz="1200" dirty="0" err="1" smtClean="0"/>
              <a:t>hr</a:t>
            </a:r>
            <a:endParaRPr lang="en-US" sz="1200" dirty="0" smtClean="0"/>
          </a:p>
          <a:p>
            <a:r>
              <a:rPr lang="en-US" sz="1200" dirty="0" smtClean="0"/>
              <a:t>Rep 1</a:t>
            </a:r>
            <a:endParaRPr lang="en-US" sz="1200" dirty="0"/>
          </a:p>
        </p:txBody>
      </p:sp>
      <p:sp>
        <p:nvSpPr>
          <p:cNvPr id="21" name="TextBox 20"/>
          <p:cNvSpPr txBox="1"/>
          <p:nvPr/>
        </p:nvSpPr>
        <p:spPr>
          <a:xfrm>
            <a:off x="4387350" y="4843006"/>
            <a:ext cx="7360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Embryo</a:t>
            </a:r>
          </a:p>
          <a:p>
            <a:r>
              <a:rPr lang="en-US" sz="1200" dirty="0" smtClean="0"/>
              <a:t>0 – 12 </a:t>
            </a:r>
            <a:r>
              <a:rPr lang="en-US" sz="1200" dirty="0" err="1" smtClean="0"/>
              <a:t>hr</a:t>
            </a:r>
            <a:endParaRPr lang="en-US" sz="1200" dirty="0" smtClean="0"/>
          </a:p>
          <a:p>
            <a:r>
              <a:rPr lang="en-US" sz="1200" dirty="0" smtClean="0"/>
              <a:t>Rep 1</a:t>
            </a:r>
            <a:endParaRPr lang="en-US" sz="1200" dirty="0"/>
          </a:p>
        </p:txBody>
      </p:sp>
      <p:sp>
        <p:nvSpPr>
          <p:cNvPr id="22" name="TextBox 21"/>
          <p:cNvSpPr txBox="1"/>
          <p:nvPr/>
        </p:nvSpPr>
        <p:spPr>
          <a:xfrm>
            <a:off x="4387350" y="7901424"/>
            <a:ext cx="7360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Embryo</a:t>
            </a:r>
          </a:p>
          <a:p>
            <a:r>
              <a:rPr lang="en-US" sz="1200" dirty="0" smtClean="0"/>
              <a:t>0 – 12 </a:t>
            </a:r>
            <a:r>
              <a:rPr lang="en-US" sz="1200" dirty="0" err="1" smtClean="0"/>
              <a:t>hr</a:t>
            </a:r>
            <a:endParaRPr lang="en-US" sz="1200" dirty="0" smtClean="0"/>
          </a:p>
          <a:p>
            <a:r>
              <a:rPr lang="en-US" sz="1200" dirty="0" smtClean="0"/>
              <a:t>Rep 1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8480054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Fig. </a:t>
            </a:r>
            <a:r>
              <a:rPr lang="en-US" dirty="0" smtClean="0"/>
              <a:t>2-19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1463196" y="1387548"/>
            <a:ext cx="4231760" cy="4231760"/>
            <a:chOff x="1186749" y="1302488"/>
            <a:chExt cx="4231760" cy="423176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6749" y="1302488"/>
              <a:ext cx="4231760" cy="4231760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1328607" y="4667694"/>
              <a:ext cx="327997" cy="2688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4873351" y="4533288"/>
              <a:ext cx="327997" cy="2688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4437065" y="1010094"/>
            <a:ext cx="229979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/>
              <a:t>Gro</a:t>
            </a:r>
            <a:r>
              <a:rPr lang="en-US" dirty="0" smtClean="0"/>
              <a:t> loss-of-function</a:t>
            </a:r>
          </a:p>
          <a:p>
            <a:pPr algn="ctr"/>
            <a:r>
              <a:rPr lang="en-US" dirty="0"/>
              <a:t>v</a:t>
            </a:r>
            <a:r>
              <a:rPr lang="en-US" dirty="0" smtClean="0"/>
              <a:t>s.</a:t>
            </a:r>
          </a:p>
          <a:p>
            <a:pPr algn="ctr"/>
            <a:r>
              <a:rPr lang="en-US" dirty="0" smtClean="0"/>
              <a:t>2x </a:t>
            </a:r>
            <a:r>
              <a:rPr lang="en-US" dirty="0" err="1" smtClean="0"/>
              <a:t>Gro</a:t>
            </a:r>
            <a:r>
              <a:rPr lang="en-US" dirty="0" smtClean="0"/>
              <a:t> Overexpression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55155" y="5157643"/>
            <a:ext cx="229979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/>
              <a:t>Gro</a:t>
            </a:r>
            <a:r>
              <a:rPr lang="en-US" dirty="0" smtClean="0"/>
              <a:t> loss-of-function</a:t>
            </a:r>
          </a:p>
          <a:p>
            <a:pPr algn="ctr"/>
            <a:r>
              <a:rPr lang="en-US" dirty="0"/>
              <a:t>v</a:t>
            </a:r>
            <a:r>
              <a:rPr lang="en-US" dirty="0" smtClean="0"/>
              <a:t>s.</a:t>
            </a:r>
          </a:p>
          <a:p>
            <a:pPr algn="ctr"/>
            <a:r>
              <a:rPr lang="en-US" dirty="0"/>
              <a:t>4</a:t>
            </a:r>
            <a:r>
              <a:rPr lang="en-US" dirty="0" smtClean="0"/>
              <a:t>x </a:t>
            </a:r>
            <a:r>
              <a:rPr lang="en-US" dirty="0" err="1" smtClean="0"/>
              <a:t>Gro</a:t>
            </a:r>
            <a:r>
              <a:rPr lang="en-US" dirty="0" smtClean="0"/>
              <a:t> Overexpression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47178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Fig. </a:t>
            </a:r>
            <a:r>
              <a:rPr lang="en-US" dirty="0" smtClean="0"/>
              <a:t>2-20</a:t>
            </a:r>
            <a:endParaRPr lang="en-US" dirty="0"/>
          </a:p>
        </p:txBody>
      </p:sp>
      <p:pic>
        <p:nvPicPr>
          <p:cNvPr id="3" name="Picture 2" descr="go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177" y="1509822"/>
            <a:ext cx="5816647" cy="3705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5838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Fig. </a:t>
            </a:r>
            <a:r>
              <a:rPr lang="en-US" dirty="0" smtClean="0"/>
              <a:t>2-21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298" y="1116419"/>
            <a:ext cx="5990182" cy="332787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70" y="4735328"/>
            <a:ext cx="6858000" cy="529936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382233" y="5191385"/>
            <a:ext cx="5351247" cy="1421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383519" y="5123979"/>
            <a:ext cx="33486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Percentage of genes with internal Groucho binding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531570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Fig. </a:t>
            </a:r>
            <a:r>
              <a:rPr lang="en-US" dirty="0" smtClean="0"/>
              <a:t>2-22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772" y="1180215"/>
            <a:ext cx="5433081" cy="3880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2066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603" b="6787"/>
          <a:stretch/>
        </p:blipFill>
        <p:spPr>
          <a:xfrm>
            <a:off x="1010092" y="3221665"/>
            <a:ext cx="5209953" cy="449106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61" r="72868" b="75986"/>
          <a:stretch/>
        </p:blipFill>
        <p:spPr>
          <a:xfrm>
            <a:off x="1010092" y="2074531"/>
            <a:ext cx="1520456" cy="77499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51102" y="1802810"/>
            <a:ext cx="838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z</a:t>
            </a:r>
            <a:r>
              <a:rPr lang="en-US" i="1" dirty="0" smtClean="0"/>
              <a:t>-score</a:t>
            </a:r>
            <a:endParaRPr lang="en-US" i="1" dirty="0"/>
          </a:p>
        </p:txBody>
      </p:sp>
      <p:sp>
        <p:nvSpPr>
          <p:cNvPr id="5" name="TextBox 4"/>
          <p:cNvSpPr txBox="1"/>
          <p:nvPr/>
        </p:nvSpPr>
        <p:spPr>
          <a:xfrm rot="18900000">
            <a:off x="2284139" y="7930975"/>
            <a:ext cx="8707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1.5 – 4 </a:t>
            </a:r>
            <a:r>
              <a:rPr lang="en-US" sz="1400" dirty="0" err="1" smtClean="0"/>
              <a:t>hr</a:t>
            </a:r>
            <a:endParaRPr lang="en-US" sz="1400" dirty="0"/>
          </a:p>
        </p:txBody>
      </p:sp>
      <p:sp>
        <p:nvSpPr>
          <p:cNvPr id="6" name="TextBox 5"/>
          <p:cNvSpPr txBox="1"/>
          <p:nvPr/>
        </p:nvSpPr>
        <p:spPr>
          <a:xfrm rot="18900000">
            <a:off x="3350236" y="7949141"/>
            <a:ext cx="8707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4 – 6.5 </a:t>
            </a:r>
            <a:r>
              <a:rPr lang="en-US" sz="1400" dirty="0" err="1" smtClean="0"/>
              <a:t>hr</a:t>
            </a:r>
            <a:endParaRPr lang="en-US" sz="1400" dirty="0"/>
          </a:p>
        </p:txBody>
      </p:sp>
      <p:sp>
        <p:nvSpPr>
          <p:cNvPr id="7" name="TextBox 6"/>
          <p:cNvSpPr txBox="1"/>
          <p:nvPr/>
        </p:nvSpPr>
        <p:spPr>
          <a:xfrm rot="18900000">
            <a:off x="4493881" y="7949140"/>
            <a:ext cx="8354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6.5 - 9 </a:t>
            </a:r>
            <a:r>
              <a:rPr lang="en-US" sz="1400" dirty="0" err="1" smtClean="0"/>
              <a:t>hr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8577550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867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Fig. </a:t>
            </a:r>
            <a:r>
              <a:rPr lang="en-US" smtClean="0"/>
              <a:t>2-3</a:t>
            </a:r>
            <a:endParaRPr 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1608130" y="278971"/>
            <a:ext cx="3641740" cy="8214101"/>
            <a:chOff x="1802253" y="278971"/>
            <a:chExt cx="3641740" cy="8214101"/>
          </a:xfrm>
        </p:grpSpPr>
        <p:grpSp>
          <p:nvGrpSpPr>
            <p:cNvPr id="15" name="Group 14"/>
            <p:cNvGrpSpPr/>
            <p:nvPr/>
          </p:nvGrpSpPr>
          <p:grpSpPr>
            <a:xfrm>
              <a:off x="1828801" y="278971"/>
              <a:ext cx="3470485" cy="2815552"/>
              <a:chOff x="1751309" y="573439"/>
              <a:chExt cx="3470485" cy="2815552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874" t="9460" r="10530" b="11168"/>
              <a:stretch/>
            </p:blipFill>
            <p:spPr>
              <a:xfrm>
                <a:off x="1901067" y="573439"/>
                <a:ext cx="3000787" cy="2815552"/>
              </a:xfrm>
              <a:prstGeom prst="rect">
                <a:avLst/>
              </a:prstGeom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751309" y="3187513"/>
                <a:ext cx="639880" cy="20147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4581914" y="2657987"/>
                <a:ext cx="639880" cy="20147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1802253" y="3509247"/>
              <a:ext cx="3641740" cy="2259853"/>
              <a:chOff x="1755759" y="3803715"/>
              <a:chExt cx="3641740" cy="2259853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525" t="17813" r="7049" b="18479"/>
              <a:stretch/>
            </p:blipFill>
            <p:spPr>
              <a:xfrm>
                <a:off x="1940933" y="3803715"/>
                <a:ext cx="3136626" cy="2259853"/>
              </a:xfrm>
              <a:prstGeom prst="rect">
                <a:avLst/>
              </a:prstGeom>
            </p:spPr>
          </p:pic>
          <p:sp>
            <p:nvSpPr>
              <p:cNvPr id="9" name="Rectangle 8"/>
              <p:cNvSpPr/>
              <p:nvPr/>
            </p:nvSpPr>
            <p:spPr>
              <a:xfrm>
                <a:off x="1755759" y="5862090"/>
                <a:ext cx="639880" cy="20147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4757619" y="5684606"/>
                <a:ext cx="639880" cy="20147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" name="Group 16"/>
            <p:cNvGrpSpPr/>
            <p:nvPr/>
          </p:nvGrpSpPr>
          <p:grpSpPr>
            <a:xfrm>
              <a:off x="1828801" y="6183824"/>
              <a:ext cx="3443938" cy="2309248"/>
              <a:chOff x="1751309" y="6478292"/>
              <a:chExt cx="3443938" cy="2309248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7813" r="8094" b="17087"/>
              <a:stretch/>
            </p:blipFill>
            <p:spPr>
              <a:xfrm>
                <a:off x="1751309" y="6478292"/>
                <a:ext cx="3260113" cy="2309248"/>
              </a:xfrm>
              <a:prstGeom prst="rect">
                <a:avLst/>
              </a:prstGeom>
            </p:spPr>
          </p:pic>
          <p:sp>
            <p:nvSpPr>
              <p:cNvPr id="11" name="Rectangle 10"/>
              <p:cNvSpPr/>
              <p:nvPr/>
            </p:nvSpPr>
            <p:spPr>
              <a:xfrm>
                <a:off x="1751309" y="8586062"/>
                <a:ext cx="639880" cy="20147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4555367" y="8268374"/>
                <a:ext cx="639880" cy="20147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9" name="TextBox 18"/>
          <p:cNvSpPr txBox="1"/>
          <p:nvPr/>
        </p:nvSpPr>
        <p:spPr>
          <a:xfrm>
            <a:off x="274621" y="4377563"/>
            <a:ext cx="14260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/>
              <a:t>modENCODE</a:t>
            </a:r>
            <a:endParaRPr lang="en-US" sz="1400" dirty="0" smtClean="0"/>
          </a:p>
          <a:p>
            <a:r>
              <a:rPr lang="en-US" sz="1400" dirty="0" smtClean="0"/>
              <a:t>White Pre-Pupae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009053" y="1629968"/>
            <a:ext cx="7745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Embryo</a:t>
            </a:r>
          </a:p>
          <a:p>
            <a:r>
              <a:rPr lang="en-US" sz="1200" dirty="0" smtClean="0"/>
              <a:t>1.5 – 4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21" name="TextBox 20"/>
          <p:cNvSpPr txBox="1"/>
          <p:nvPr/>
        </p:nvSpPr>
        <p:spPr>
          <a:xfrm>
            <a:off x="5009053" y="4377563"/>
            <a:ext cx="7745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Embryo</a:t>
            </a:r>
          </a:p>
          <a:p>
            <a:r>
              <a:rPr lang="en-US" sz="1200" dirty="0" smtClean="0"/>
              <a:t>4 – 6.5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22" name="TextBox 21"/>
          <p:cNvSpPr txBox="1"/>
          <p:nvPr/>
        </p:nvSpPr>
        <p:spPr>
          <a:xfrm>
            <a:off x="5009053" y="7057086"/>
            <a:ext cx="7745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Embryo</a:t>
            </a:r>
          </a:p>
          <a:p>
            <a:r>
              <a:rPr lang="en-US" sz="1200" dirty="0" smtClean="0"/>
              <a:t>6.5 – 9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260642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0" y="0"/>
            <a:ext cx="867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Fig. </a:t>
            </a:r>
            <a:r>
              <a:rPr lang="en-US" dirty="0" smtClean="0"/>
              <a:t>2-4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384" y="2381963"/>
            <a:ext cx="2428217" cy="242821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452282" y="2064123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Input</a:t>
            </a:r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83194" y="2061879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1.5 – 4 </a:t>
            </a:r>
            <a:r>
              <a:rPr lang="en-US" dirty="0" err="1" smtClean="0"/>
              <a:t>hr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59921" y="4943354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4 – 6.5 </a:t>
            </a:r>
            <a:r>
              <a:rPr lang="en-US" dirty="0" err="1" smtClean="0"/>
              <a:t>hr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6684" y="2431211"/>
            <a:ext cx="2378969" cy="237896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872" y="5486400"/>
            <a:ext cx="2424867" cy="242486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3868" y="5519825"/>
            <a:ext cx="2381785" cy="238178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06112" y="4963624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6.5 – 9 </a:t>
            </a:r>
            <a:r>
              <a:rPr lang="en-US" dirty="0" err="1" smtClean="0"/>
              <a:t>hr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849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511" y="472698"/>
            <a:ext cx="4703736" cy="470373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0"/>
            <a:ext cx="867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Fig. </a:t>
            </a:r>
            <a:r>
              <a:rPr lang="en-US" dirty="0" smtClean="0"/>
              <a:t>2-5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19932" y="1201993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A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19932" y="4866465"/>
            <a:ext cx="282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B</a:t>
            </a:r>
            <a:endParaRPr lang="en-US" sz="1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099" y="4564251"/>
            <a:ext cx="4579749" cy="4579749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951708" y="8547315"/>
            <a:ext cx="656140" cy="3564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971080" y="4386020"/>
            <a:ext cx="656140" cy="3564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05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867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Fig. </a:t>
            </a:r>
            <a:r>
              <a:rPr lang="en-US" dirty="0" smtClean="0"/>
              <a:t>2-6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73" b="2856"/>
          <a:stretch/>
        </p:blipFill>
        <p:spPr>
          <a:xfrm>
            <a:off x="595312" y="834372"/>
            <a:ext cx="6217612" cy="272756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6450" y="543525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A</a:t>
            </a:r>
            <a:endParaRPr lang="en-US" sz="1400" dirty="0"/>
          </a:p>
        </p:txBody>
      </p:sp>
      <p:sp>
        <p:nvSpPr>
          <p:cNvPr id="6" name="Rectangle 5"/>
          <p:cNvSpPr/>
          <p:nvPr/>
        </p:nvSpPr>
        <p:spPr>
          <a:xfrm>
            <a:off x="523695" y="419202"/>
            <a:ext cx="553792" cy="39216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00815" y="937628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1.5 – 4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300814" y="1550962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4 – 6.5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9" name="TextBox 8"/>
          <p:cNvSpPr txBox="1"/>
          <p:nvPr/>
        </p:nvSpPr>
        <p:spPr>
          <a:xfrm>
            <a:off x="300814" y="2157255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6.5 – 9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10" name="TextBox 9"/>
          <p:cNvSpPr txBox="1"/>
          <p:nvPr/>
        </p:nvSpPr>
        <p:spPr>
          <a:xfrm>
            <a:off x="4514830" y="2810343"/>
            <a:ext cx="4379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VRR</a:t>
            </a:r>
            <a:endParaRPr lang="en-US" sz="1200" dirty="0"/>
          </a:p>
        </p:txBody>
      </p:sp>
      <p:cxnSp>
        <p:nvCxnSpPr>
          <p:cNvPr id="12" name="Straight Connector 11"/>
          <p:cNvCxnSpPr/>
          <p:nvPr/>
        </p:nvCxnSpPr>
        <p:spPr>
          <a:xfrm>
            <a:off x="4677032" y="834372"/>
            <a:ext cx="0" cy="20262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H="1">
            <a:off x="4780004" y="834372"/>
            <a:ext cx="2061" cy="20241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1075385" y="834372"/>
            <a:ext cx="573753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3800903" y="834371"/>
            <a:ext cx="0" cy="25308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4283139" y="1377848"/>
            <a:ext cx="123742" cy="70690"/>
          </a:xfrm>
          <a:prstGeom prst="rect">
            <a:avLst/>
          </a:prstGeom>
          <a:solidFill>
            <a:srgbClr val="FF2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/>
          <p:cNvCxnSpPr/>
          <p:nvPr/>
        </p:nvCxnSpPr>
        <p:spPr>
          <a:xfrm>
            <a:off x="4289491" y="834371"/>
            <a:ext cx="0" cy="25477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312862" y="3774032"/>
            <a:ext cx="282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</a:t>
            </a:r>
            <a:endParaRPr lang="en-US" sz="1400" dirty="0"/>
          </a:p>
        </p:txBody>
      </p:sp>
      <p:sp>
        <p:nvSpPr>
          <p:cNvPr id="38" name="TextBox 37"/>
          <p:cNvSpPr txBox="1"/>
          <p:nvPr/>
        </p:nvSpPr>
        <p:spPr>
          <a:xfrm>
            <a:off x="295774" y="4131426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1.5 – 4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39" name="TextBox 38"/>
          <p:cNvSpPr txBox="1"/>
          <p:nvPr/>
        </p:nvSpPr>
        <p:spPr>
          <a:xfrm>
            <a:off x="295773" y="4695143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4 – 6.5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40" name="TextBox 39"/>
          <p:cNvSpPr txBox="1"/>
          <p:nvPr/>
        </p:nvSpPr>
        <p:spPr>
          <a:xfrm>
            <a:off x="295773" y="5138405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6.5 – 9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37"/>
          <a:stretch/>
        </p:blipFill>
        <p:spPr>
          <a:xfrm>
            <a:off x="1071016" y="4169181"/>
            <a:ext cx="5741908" cy="3287828"/>
          </a:xfrm>
          <a:prstGeom prst="rect">
            <a:avLst/>
          </a:prstGeom>
        </p:spPr>
      </p:pic>
      <p:sp>
        <p:nvSpPr>
          <p:cNvPr id="44" name="Rectangle 43"/>
          <p:cNvSpPr/>
          <p:nvPr/>
        </p:nvSpPr>
        <p:spPr>
          <a:xfrm>
            <a:off x="6173972" y="6982045"/>
            <a:ext cx="418214" cy="3402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17118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5242" y="788469"/>
            <a:ext cx="4776532" cy="252345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61"/>
          <a:stretch/>
        </p:blipFill>
        <p:spPr>
          <a:xfrm>
            <a:off x="1568757" y="3409950"/>
            <a:ext cx="4823016" cy="217445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5241" y="5748041"/>
            <a:ext cx="4824002" cy="254853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0"/>
            <a:ext cx="867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Fig. </a:t>
            </a:r>
            <a:r>
              <a:rPr lang="en-US" dirty="0" smtClean="0"/>
              <a:t>2-7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16852" y="800616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A</a:t>
            </a:r>
            <a:endParaRPr lang="en-US" sz="1400" dirty="0"/>
          </a:p>
        </p:txBody>
      </p:sp>
      <p:sp>
        <p:nvSpPr>
          <p:cNvPr id="7" name="Rectangle 6"/>
          <p:cNvSpPr/>
          <p:nvPr/>
        </p:nvSpPr>
        <p:spPr>
          <a:xfrm>
            <a:off x="1521287" y="5712569"/>
            <a:ext cx="467509" cy="13726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323264" y="5733805"/>
            <a:ext cx="282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C</a:t>
            </a:r>
            <a:endParaRPr lang="en-US" sz="1400" dirty="0"/>
          </a:p>
        </p:txBody>
      </p:sp>
      <p:sp>
        <p:nvSpPr>
          <p:cNvPr id="21" name="TextBox 20"/>
          <p:cNvSpPr txBox="1"/>
          <p:nvPr/>
        </p:nvSpPr>
        <p:spPr>
          <a:xfrm>
            <a:off x="1214226" y="5749195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1.5 – 4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22" name="TextBox 21"/>
          <p:cNvSpPr txBox="1"/>
          <p:nvPr/>
        </p:nvSpPr>
        <p:spPr>
          <a:xfrm>
            <a:off x="1214225" y="6230362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4 – 6.5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23" name="TextBox 22"/>
          <p:cNvSpPr txBox="1"/>
          <p:nvPr/>
        </p:nvSpPr>
        <p:spPr>
          <a:xfrm>
            <a:off x="1214225" y="6692674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6.5 – 9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24" name="Rectangle 23"/>
          <p:cNvSpPr/>
          <p:nvPr/>
        </p:nvSpPr>
        <p:spPr>
          <a:xfrm>
            <a:off x="1521286" y="3304150"/>
            <a:ext cx="467509" cy="13131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23264" y="3389346"/>
            <a:ext cx="282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</a:t>
            </a:r>
            <a:endParaRPr lang="en-US" sz="1400" dirty="0"/>
          </a:p>
        </p:txBody>
      </p:sp>
      <p:sp>
        <p:nvSpPr>
          <p:cNvPr id="12" name="TextBox 11"/>
          <p:cNvSpPr txBox="1"/>
          <p:nvPr/>
        </p:nvSpPr>
        <p:spPr>
          <a:xfrm>
            <a:off x="1221749" y="3420124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1.5 – 4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13" name="TextBox 12"/>
          <p:cNvSpPr txBox="1"/>
          <p:nvPr/>
        </p:nvSpPr>
        <p:spPr>
          <a:xfrm>
            <a:off x="1221748" y="3837791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4 – 6.5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14" name="TextBox 13"/>
          <p:cNvSpPr txBox="1"/>
          <p:nvPr/>
        </p:nvSpPr>
        <p:spPr>
          <a:xfrm>
            <a:off x="1221748" y="4242953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6.5 – 9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25" name="Rectangle 24"/>
          <p:cNvSpPr/>
          <p:nvPr/>
        </p:nvSpPr>
        <p:spPr>
          <a:xfrm>
            <a:off x="1521286" y="752003"/>
            <a:ext cx="475033" cy="14567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227956" y="800616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1.5 – 4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9" name="TextBox 8"/>
          <p:cNvSpPr txBox="1"/>
          <p:nvPr/>
        </p:nvSpPr>
        <p:spPr>
          <a:xfrm>
            <a:off x="1227955" y="1198050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4 – 6.5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10" name="TextBox 9"/>
          <p:cNvSpPr txBox="1"/>
          <p:nvPr/>
        </p:nvSpPr>
        <p:spPr>
          <a:xfrm>
            <a:off x="1227955" y="1588443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6.5 – 9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29" name="Rectangle 28"/>
          <p:cNvSpPr/>
          <p:nvPr/>
        </p:nvSpPr>
        <p:spPr>
          <a:xfrm>
            <a:off x="4936066" y="2082800"/>
            <a:ext cx="905933" cy="1947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98605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049" y="1347849"/>
            <a:ext cx="4509655" cy="450965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0"/>
            <a:ext cx="867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Fig. </a:t>
            </a:r>
            <a:r>
              <a:rPr lang="en-US" dirty="0" smtClean="0"/>
              <a:t>2-8</a:t>
            </a:r>
            <a:endParaRPr lang="en-US" dirty="0" smtClean="0"/>
          </a:p>
        </p:txBody>
      </p:sp>
      <p:pic>
        <p:nvPicPr>
          <p:cNvPr id="4" name="Picture 3" descr="analysis_10_binding_per_gene_histogr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907" y="5857504"/>
            <a:ext cx="5543425" cy="264522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92476" y="1534002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A</a:t>
            </a:r>
            <a:endParaRPr lang="en-US" sz="1400" dirty="0"/>
          </a:p>
        </p:txBody>
      </p:sp>
      <p:sp>
        <p:nvSpPr>
          <p:cNvPr id="6" name="TextBox 5"/>
          <p:cNvSpPr txBox="1"/>
          <p:nvPr/>
        </p:nvSpPr>
        <p:spPr>
          <a:xfrm>
            <a:off x="692476" y="5919698"/>
            <a:ext cx="282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15004747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0"/>
            <a:ext cx="867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Fig. </a:t>
            </a:r>
            <a:r>
              <a:rPr lang="en-US" dirty="0" smtClean="0"/>
              <a:t>2-9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491" y="1066756"/>
            <a:ext cx="5518672" cy="6817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2035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20796</TotalTime>
  <Words>289</Words>
  <Application>Microsoft Macintosh PowerPoint</Application>
  <PresentationFormat>Letter Paper (8.5x11 in)</PresentationFormat>
  <Paragraphs>113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Calibri</vt:lpstr>
      <vt:lpstr>Calibri Light</vt:lpstr>
      <vt:lpstr>Arial</vt:lpstr>
      <vt:lpstr>Office Theme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Michael Chambers</dc:creator>
  <cp:lastModifiedBy>Michael Chambers</cp:lastModifiedBy>
  <cp:revision>95</cp:revision>
  <cp:lastPrinted>2015-08-21T23:39:15Z</cp:lastPrinted>
  <dcterms:created xsi:type="dcterms:W3CDTF">2015-08-07T02:04:10Z</dcterms:created>
  <dcterms:modified xsi:type="dcterms:W3CDTF">2015-08-22T03:48:16Z</dcterms:modified>
</cp:coreProperties>
</file>